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Lst>
  <p:notesMasterIdLst>
    <p:notesMasterId r:id="rId11"/>
  </p:notesMasterIdLst>
  <p:handoutMasterIdLst>
    <p:handoutMasterId r:id="rId12"/>
  </p:handoutMasterIdLst>
  <p:sldIdLst>
    <p:sldId id="256" r:id="rId5"/>
    <p:sldId id="260" r:id="rId6"/>
    <p:sldId id="259" r:id="rId7"/>
    <p:sldId id="257" r:id="rId8"/>
    <p:sldId id="258" r:id="rId9"/>
    <p:sldId id="261" r:id="rId10"/>
  </p:sldIdLst>
  <p:sldSz cx="12192000" cy="6858000"/>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BFE4FE-0447-4B1D-AC8B-F54AF3865DDC}" v="245" dt="2020-04-22T07:17:51.83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e364d0b9-009e-4116-b78a-a86aed516e71" providerId="ADAL" clId="{22BFE4FE-0447-4B1D-AC8B-F54AF3865DDC}"/>
    <pc:docChg chg="undo custSel modSld">
      <pc:chgData name="Stijn Weijermars" userId="e364d0b9-009e-4116-b78a-a86aed516e71" providerId="ADAL" clId="{22BFE4FE-0447-4B1D-AC8B-F54AF3865DDC}" dt="2020-04-22T07:17:51.834" v="244" actId="179"/>
      <pc:docMkLst>
        <pc:docMk/>
      </pc:docMkLst>
      <pc:sldChg chg="modSp">
        <pc:chgData name="Stijn Weijermars" userId="e364d0b9-009e-4116-b78a-a86aed516e71" providerId="ADAL" clId="{22BFE4FE-0447-4B1D-AC8B-F54AF3865DDC}" dt="2020-04-22T07:17:51.834" v="244" actId="179"/>
        <pc:sldMkLst>
          <pc:docMk/>
          <pc:sldMk cId="4047103671" sldId="257"/>
        </pc:sldMkLst>
        <pc:spChg chg="mod">
          <ac:chgData name="Stijn Weijermars" userId="e364d0b9-009e-4116-b78a-a86aed516e71" providerId="ADAL" clId="{22BFE4FE-0447-4B1D-AC8B-F54AF3865DDC}" dt="2020-04-22T07:17:51.834" v="244" actId="179"/>
          <ac:spMkLst>
            <pc:docMk/>
            <pc:sldMk cId="4047103671" sldId="25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FD2973-7A98-44E4-8488-CC6CDEAC8F84}" type="datetimeFigureOut">
              <a:rPr lang="nl-NL" smtClean="0"/>
              <a:t>22-4-2020</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65A8D6-0C98-46F5-B9EC-E9C08C6C45F2}" type="slidenum">
              <a:rPr lang="nl-NL" smtClean="0"/>
              <a:t>‹#›</a:t>
            </a:fld>
            <a:endParaRPr lang="nl-NL"/>
          </a:p>
        </p:txBody>
      </p:sp>
    </p:spTree>
    <p:extLst>
      <p:ext uri="{BB962C8B-B14F-4D97-AF65-F5344CB8AC3E}">
        <p14:creationId xmlns:p14="http://schemas.microsoft.com/office/powerpoint/2010/main" val="4252846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AB15BD-C251-4361-9924-1908F6DB658F}" type="datetimeFigureOut">
              <a:rPr lang="nl-NL" smtClean="0"/>
              <a:t>22-4-2020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BD9CD5-9F55-41D3-AAEF-D83B10146795}" type="slidenum">
              <a:rPr lang="nl-NL" smtClean="0"/>
              <a:t>‹#›</a:t>
            </a:fld>
            <a:endParaRPr lang="nl-NL"/>
          </a:p>
        </p:txBody>
      </p:sp>
    </p:spTree>
    <p:extLst>
      <p:ext uri="{BB962C8B-B14F-4D97-AF65-F5344CB8AC3E}">
        <p14:creationId xmlns:p14="http://schemas.microsoft.com/office/powerpoint/2010/main" val="156264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78691606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215795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158313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69868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Tree>
    <p:extLst>
      <p:ext uri="{BB962C8B-B14F-4D97-AF65-F5344CB8AC3E}">
        <p14:creationId xmlns:p14="http://schemas.microsoft.com/office/powerpoint/2010/main" val="364267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401374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186044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172589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312228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429092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a:t>
            </a:fld>
            <a:endParaRPr lang="nl-NL"/>
          </a:p>
        </p:txBody>
      </p:sp>
    </p:spTree>
    <p:extLst>
      <p:ext uri="{BB962C8B-B14F-4D97-AF65-F5344CB8AC3E}">
        <p14:creationId xmlns:p14="http://schemas.microsoft.com/office/powerpoint/2010/main" val="83050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microsoft.com/office/2007/relationships/hdphoto" Target="../media/hdphoto1.wdp"/><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Afbeelding 11"/>
          <p:cNvPicPr>
            <a:picLocks noChangeAspect="1"/>
          </p:cNvPicPr>
          <p:nvPr/>
        </p:nvPicPr>
        <p:blipFill>
          <a:blip r:embed="rId13"/>
          <a:srcRect/>
          <a:stretch>
            <a:fillRect/>
          </a:stretch>
        </p:blipFill>
        <p:spPr bwMode="auto">
          <a:xfrm>
            <a:off x="-14288" y="6211888"/>
            <a:ext cx="12087226" cy="657225"/>
          </a:xfrm>
          <a:prstGeom prst="rect">
            <a:avLst/>
          </a:prstGeom>
          <a:noFill/>
          <a:ln w="9525">
            <a:noFill/>
            <a:miter lim="800000"/>
            <a:headEnd/>
            <a:tailEnd/>
          </a:ln>
        </p:spPr>
      </p:pic>
      <p:sp>
        <p:nvSpPr>
          <p:cNvPr id="13" name="Rechthoek 12"/>
          <p:cNvSpPr/>
          <p:nvPr/>
        </p:nvSpPr>
        <p:spPr>
          <a:xfrm>
            <a:off x="2586038" y="6211888"/>
            <a:ext cx="9605962" cy="646112"/>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028" name="Tijdelijke aanduiding voor titel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9" name="Tijdelijke aanduiding voor tekst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98C51CD5-7E81-42D6-B847-227155BE7844}" type="slidenum">
              <a:rPr lang="nl-NL" smtClean="0"/>
              <a:t>‹#›</a:t>
            </a:fld>
            <a:endParaRPr lang="nl-NL"/>
          </a:p>
        </p:txBody>
      </p:sp>
      <p:pic>
        <p:nvPicPr>
          <p:cNvPr id="1031" name="Afbeelding 6"/>
          <p:cNvPicPr>
            <a:picLocks noChangeAspect="1"/>
          </p:cNvPicPr>
          <p:nvPr/>
        </p:nvPicPr>
        <p:blipFill>
          <a:blip r:embed="rId14"/>
          <a:srcRect/>
          <a:stretch>
            <a:fillRect/>
          </a:stretch>
        </p:blipFill>
        <p:spPr bwMode="auto">
          <a:xfrm>
            <a:off x="1138238" y="6211888"/>
            <a:ext cx="482600" cy="509587"/>
          </a:xfrm>
          <a:prstGeom prst="rect">
            <a:avLst/>
          </a:prstGeom>
          <a:noFill/>
          <a:ln w="9525">
            <a:noFill/>
            <a:miter lim="800000"/>
            <a:headEnd/>
            <a:tailEnd/>
          </a:ln>
        </p:spPr>
      </p:pic>
      <p:pic>
        <p:nvPicPr>
          <p:cNvPr id="1032" name="Afbeelding 10"/>
          <p:cNvPicPr>
            <a:picLocks noChangeAspect="1"/>
          </p:cNvPicPr>
          <p:nvPr/>
        </p:nvPicPr>
        <p:blipFill>
          <a:blip r:embed="rId13"/>
          <a:srcRect l="15472" t="-378519" r="-15472" b="378519"/>
          <a:stretch>
            <a:fillRect/>
          </a:stretch>
        </p:blipFill>
        <p:spPr bwMode="auto">
          <a:xfrm>
            <a:off x="1433513" y="3028950"/>
            <a:ext cx="9324975" cy="800100"/>
          </a:xfrm>
          <a:prstGeom prst="rect">
            <a:avLst/>
          </a:prstGeom>
          <a:noFill/>
          <a:ln w="9525">
            <a:noFill/>
            <a:miter lim="800000"/>
            <a:headEnd/>
            <a:tailEnd/>
          </a:ln>
        </p:spPr>
      </p:pic>
      <p:pic>
        <p:nvPicPr>
          <p:cNvPr id="1033" name="Afbeelding 17"/>
          <p:cNvPicPr>
            <a:picLocks noChangeAspect="1"/>
          </p:cNvPicPr>
          <p:nvPr/>
        </p:nvPicPr>
        <p:blipFill>
          <a:blip r:embed="rId15"/>
          <a:srcRect t="27655" r="23270" b="25470"/>
          <a:stretch>
            <a:fillRect/>
          </a:stretch>
        </p:blipFill>
        <p:spPr bwMode="auto">
          <a:xfrm>
            <a:off x="28575" y="6205538"/>
            <a:ext cx="1085850" cy="466725"/>
          </a:xfrm>
          <a:prstGeom prst="rect">
            <a:avLst/>
          </a:prstGeom>
          <a:noFill/>
          <a:ln w="9525">
            <a:noFill/>
            <a:miter lim="800000"/>
            <a:headEnd/>
            <a:tailEnd/>
          </a:ln>
        </p:spPr>
      </p:pic>
      <p:pic>
        <p:nvPicPr>
          <p:cNvPr id="10" name="Picture 2" descr="Afbeeldingsresultaat voor pebble stad en mens">
            <a:extLst>
              <a:ext uri="{FF2B5EF4-FFF2-40B4-BE49-F238E27FC236}">
                <a16:creationId xmlns:a16="http://schemas.microsoft.com/office/drawing/2014/main" id="{2777A2BD-7E54-4C3E-A067-36AEA2C61489}"/>
              </a:ext>
            </a:extLst>
          </p:cNvPr>
          <p:cNvPicPr>
            <a:picLocks noChangeAspect="1" noChangeArrowheads="1"/>
          </p:cNvPicPr>
          <p:nvPr userDrawn="1"/>
        </p:nvPicPr>
        <p:blipFill>
          <a:blip r:embed="rId16" cstate="print">
            <a:extLst>
              <a:ext uri="{BEBA8EAE-BF5A-486C-A8C5-ECC9F3942E4B}">
                <a14:imgProps xmlns:a14="http://schemas.microsoft.com/office/drawing/2010/main">
                  <a14:imgLayer r:embed="rId17">
                    <a14:imgEffect>
                      <a14:backgroundRemoval t="0" b="100000" l="0" r="100000">
                        <a14:foregroundMark x1="24402" y1="24651" x2="12919" y2="60930"/>
                        <a14:foregroundMark x1="17225" y1="63721" x2="17225" y2="63721"/>
                        <a14:foregroundMark x1="17225" y1="70698" x2="81818" y2="59070"/>
                        <a14:foregroundMark x1="81340" y1="56279" x2="87081" y2="23721"/>
                        <a14:foregroundMark x1="86124" y1="22326" x2="24402" y2="25116"/>
                        <a14:foregroundMark x1="30144" y1="34419" x2="72727" y2="40000"/>
                        <a14:foregroundMark x1="85646" y1="24651" x2="34450" y2="56279"/>
                        <a14:foregroundMark x1="60287" y1="38605" x2="60287" y2="38605"/>
                        <a14:foregroundMark x1="60287" y1="38605" x2="51675" y2="60930"/>
                        <a14:foregroundMark x1="51196" y1="55349" x2="70335" y2="53488"/>
                        <a14:foregroundMark x1="61244" y1="53953" x2="45455" y2="55349"/>
                        <a14:foregroundMark x1="51196" y1="56279" x2="60287" y2="52558"/>
                        <a14:foregroundMark x1="60287" y1="52558" x2="63158" y2="52558"/>
                        <a14:foregroundMark x1="63158" y1="52558" x2="68900" y2="56279"/>
                        <a14:foregroundMark x1="71770" y1="56279" x2="71770" y2="56279"/>
                        <a14:foregroundMark x1="68900" y1="58140" x2="68900" y2="58140"/>
                        <a14:foregroundMark x1="67464" y1="59070" x2="67464" y2="59070"/>
                        <a14:foregroundMark x1="80383" y1="40000" x2="80383" y2="40000"/>
                        <a14:foregroundMark x1="75598" y1="37674" x2="75598" y2="37674"/>
                        <a14:foregroundMark x1="75598" y1="34884" x2="75598" y2="34884"/>
                        <a14:foregroundMark x1="77033" y1="34884" x2="77033" y2="34884"/>
                        <a14:foregroundMark x1="58852" y1="40000" x2="58852" y2="40000"/>
                        <a14:foregroundMark x1="54067" y1="40000" x2="21531" y2="37674"/>
                        <a14:foregroundMark x1="27273" y1="31628" x2="25837" y2="44651"/>
                        <a14:foregroundMark x1="25837" y1="33023" x2="38756" y2="46977"/>
                        <a14:foregroundMark x1="39713" y1="41860" x2="39713" y2="41860"/>
                        <a14:foregroundMark x1="39713" y1="41395" x2="37321" y2="44186"/>
                        <a14:foregroundMark x1="36842" y1="50698" x2="36842" y2="50698"/>
                        <a14:foregroundMark x1="36842" y1="53953" x2="36842" y2="53953"/>
                        <a14:foregroundMark x1="31579" y1="60465" x2="31579" y2="60465"/>
                        <a14:foregroundMark x1="33971" y1="60465" x2="35407" y2="56744"/>
                        <a14:foregroundMark x1="39713" y1="55349" x2="42584" y2="54884"/>
                        <a14:foregroundMark x1="44498" y1="54884" x2="44498" y2="54884"/>
                        <a14:foregroundMark x1="44498" y1="54884" x2="44498" y2="54884"/>
                        <a14:foregroundMark x1="44498" y1="56279" x2="46890" y2="56279"/>
                        <a14:foregroundMark x1="52632" y1="55349" x2="55981" y2="53953"/>
                        <a14:foregroundMark x1="55981" y1="53953" x2="55981" y2="53953"/>
                        <a14:foregroundMark x1="59809" y1="52558" x2="60287" y2="49767"/>
                        <a14:foregroundMark x1="61244" y1="48372" x2="61244" y2="48372"/>
                        <a14:foregroundMark x1="51196" y1="40000" x2="51196" y2="40000"/>
                        <a14:foregroundMark x1="47368" y1="40465" x2="47368" y2="40465"/>
                        <a14:foregroundMark x1="44498" y1="40465" x2="44498" y2="40465"/>
                        <a14:foregroundMark x1="40191" y1="37674" x2="38278" y2="34884"/>
                        <a14:foregroundMark x1="35885" y1="34884" x2="35885" y2="34884"/>
                        <a14:foregroundMark x1="35885" y1="34884" x2="35885" y2="34884"/>
                        <a14:foregroundMark x1="35885" y1="35814" x2="35885" y2="35814"/>
                        <a14:foregroundMark x1="35407" y1="34419" x2="35407" y2="34419"/>
                        <a14:foregroundMark x1="35407" y1="33488" x2="35407" y2="33488"/>
                        <a14:foregroundMark x1="34450" y1="57674" x2="34450" y2="57674"/>
                        <a14:foregroundMark x1="33971" y1="57674" x2="48325" y2="52093"/>
                        <a14:foregroundMark x1="54545" y1="48372" x2="54545" y2="48372"/>
                        <a14:foregroundMark x1="57416" y1="45581" x2="59809" y2="41395"/>
                        <a14:foregroundMark x1="64115" y1="38605" x2="64115" y2="38605"/>
                        <a14:foregroundMark x1="67464" y1="37674" x2="67464" y2="37674"/>
                        <a14:foregroundMark x1="68900" y1="35814" x2="71770" y2="34419"/>
                        <a14:foregroundMark x1="75598" y1="34419" x2="75598" y2="34419"/>
                        <a14:foregroundMark x1="77033" y1="33488" x2="77033" y2="33488"/>
                        <a14:foregroundMark x1="75598" y1="38605" x2="75598" y2="38605"/>
                        <a14:foregroundMark x1="74641" y1="41860" x2="74641" y2="44186"/>
                        <a14:foregroundMark x1="71770" y1="45581" x2="71292" y2="47442"/>
                        <a14:foregroundMark x1="70335" y1="47442" x2="70335" y2="47442"/>
                        <a14:foregroundMark x1="64115" y1="52093" x2="61722" y2="52093"/>
                        <a14:foregroundMark x1="58852" y1="53953" x2="58373" y2="59070"/>
                        <a14:foregroundMark x1="57416" y1="60465" x2="57416" y2="60465"/>
                        <a14:foregroundMark x1="56938" y1="60465" x2="52632" y2="60930"/>
                        <a14:foregroundMark x1="52632" y1="60930" x2="52632" y2="60930"/>
                        <a14:foregroundMark x1="51196" y1="59535" x2="46890" y2="61860"/>
                        <a14:foregroundMark x1="45455" y1="61860" x2="45455" y2="61860"/>
                        <a14:foregroundMark x1="40191" y1="57674" x2="40191" y2="57674"/>
                        <a14:foregroundMark x1="30144" y1="45581" x2="28230" y2="44651"/>
                        <a14:foregroundMark x1="25837" y1="42791" x2="25837" y2="42791"/>
                        <a14:foregroundMark x1="25837" y1="40465" x2="25837" y2="40465"/>
                      </a14:backgroundRemoval>
                    </a14:imgEffect>
                  </a14:imgLayer>
                </a14:imgProps>
              </a:ext>
              <a:ext uri="{28A0092B-C50C-407E-A947-70E740481C1C}">
                <a14:useLocalDpi xmlns:a14="http://schemas.microsoft.com/office/drawing/2010/main" val="0"/>
              </a:ext>
            </a:extLst>
          </a:blip>
          <a:srcRect/>
          <a:stretch>
            <a:fillRect/>
          </a:stretch>
        </p:blipFill>
        <p:spPr bwMode="auto">
          <a:xfrm>
            <a:off x="1094818" y="6176963"/>
            <a:ext cx="569439" cy="58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67232"/>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a:defRPr>
      </a:lvl2pPr>
      <a:lvl3pPr algn="l" rtl="0" eaLnBrk="1" fontAlgn="base" hangingPunct="1">
        <a:lnSpc>
          <a:spcPct val="90000"/>
        </a:lnSpc>
        <a:spcBef>
          <a:spcPct val="0"/>
        </a:spcBef>
        <a:spcAft>
          <a:spcPct val="0"/>
        </a:spcAft>
        <a:defRPr sz="4400">
          <a:solidFill>
            <a:schemeClr val="tx1"/>
          </a:solidFill>
          <a:latin typeface="Calibri Light"/>
        </a:defRPr>
      </a:lvl3pPr>
      <a:lvl4pPr algn="l" rtl="0" eaLnBrk="1" fontAlgn="base" hangingPunct="1">
        <a:lnSpc>
          <a:spcPct val="90000"/>
        </a:lnSpc>
        <a:spcBef>
          <a:spcPct val="0"/>
        </a:spcBef>
        <a:spcAft>
          <a:spcPct val="0"/>
        </a:spcAft>
        <a:defRPr sz="4400">
          <a:solidFill>
            <a:schemeClr val="tx1"/>
          </a:solidFill>
          <a:latin typeface="Calibri Light"/>
        </a:defRPr>
      </a:lvl4pPr>
      <a:lvl5pPr algn="l" rtl="0" eaLnBrk="1" fontAlgn="base" hangingPunct="1">
        <a:lnSpc>
          <a:spcPct val="90000"/>
        </a:lnSpc>
        <a:spcBef>
          <a:spcPct val="0"/>
        </a:spcBef>
        <a:spcAft>
          <a:spcPct val="0"/>
        </a:spcAft>
        <a:defRPr sz="4400">
          <a:solidFill>
            <a:schemeClr val="tx1"/>
          </a:solidFill>
          <a:latin typeface="Calibri Light"/>
        </a:defRPr>
      </a:lvl5pPr>
      <a:lvl6pPr marL="457200" algn="l" rtl="0" eaLnBrk="1" fontAlgn="base" hangingPunct="1">
        <a:lnSpc>
          <a:spcPct val="90000"/>
        </a:lnSpc>
        <a:spcBef>
          <a:spcPct val="0"/>
        </a:spcBef>
        <a:spcAft>
          <a:spcPct val="0"/>
        </a:spcAft>
        <a:defRPr sz="4400">
          <a:solidFill>
            <a:schemeClr val="tx1"/>
          </a:solidFill>
          <a:latin typeface="Calibri Light"/>
        </a:defRPr>
      </a:lvl6pPr>
      <a:lvl7pPr marL="914400" algn="l" rtl="0" eaLnBrk="1" fontAlgn="base" hangingPunct="1">
        <a:lnSpc>
          <a:spcPct val="90000"/>
        </a:lnSpc>
        <a:spcBef>
          <a:spcPct val="0"/>
        </a:spcBef>
        <a:spcAft>
          <a:spcPct val="0"/>
        </a:spcAft>
        <a:defRPr sz="4400">
          <a:solidFill>
            <a:schemeClr val="tx1"/>
          </a:solidFill>
          <a:latin typeface="Calibri Light"/>
        </a:defRPr>
      </a:lvl7pPr>
      <a:lvl8pPr marL="1371600" algn="l" rtl="0" eaLnBrk="1" fontAlgn="base" hangingPunct="1">
        <a:lnSpc>
          <a:spcPct val="90000"/>
        </a:lnSpc>
        <a:spcBef>
          <a:spcPct val="0"/>
        </a:spcBef>
        <a:spcAft>
          <a:spcPct val="0"/>
        </a:spcAft>
        <a:defRPr sz="4400">
          <a:solidFill>
            <a:schemeClr val="tx1"/>
          </a:solidFill>
          <a:latin typeface="Calibri Light"/>
        </a:defRPr>
      </a:lvl8pPr>
      <a:lvl9pPr marL="1828800" algn="l" rtl="0" eaLnBrk="1" fontAlgn="base" hangingPunct="1">
        <a:lnSpc>
          <a:spcPct val="90000"/>
        </a:lnSpc>
        <a:spcBef>
          <a:spcPct val="0"/>
        </a:spcBef>
        <a:spcAft>
          <a:spcPct val="0"/>
        </a:spcAft>
        <a:defRPr sz="4400">
          <a:solidFill>
            <a:schemeClr val="tx1"/>
          </a:solidFill>
          <a:latin typeface="Calibri Light"/>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435484"/>
          </a:xfrm>
        </p:spPr>
        <p:txBody>
          <a:bodyPr/>
          <a:lstStyle/>
          <a:p>
            <a:r>
              <a:rPr lang="nl-NL"/>
              <a:t>Leerjaar 2 – Periode 4</a:t>
            </a:r>
            <a:br>
              <a:rPr lang="nl-NL"/>
            </a:br>
            <a:br>
              <a:rPr lang="nl-NL"/>
            </a:br>
            <a:r>
              <a:rPr lang="nl-NL" sz="4800" b="1">
                <a:solidFill>
                  <a:srgbClr val="002060"/>
                </a:solidFill>
              </a:rPr>
              <a:t>Ondersteunende thema’s BPV  </a:t>
            </a:r>
            <a:endParaRPr lang="nl-NL" b="1">
              <a:solidFill>
                <a:srgbClr val="002060"/>
              </a:solidFill>
            </a:endParaRPr>
          </a:p>
        </p:txBody>
      </p:sp>
    </p:spTree>
    <p:extLst>
      <p:ext uri="{BB962C8B-B14F-4D97-AF65-F5344CB8AC3E}">
        <p14:creationId xmlns:p14="http://schemas.microsoft.com/office/powerpoint/2010/main" val="3788715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Algemene zaken</a:t>
            </a:r>
          </a:p>
        </p:txBody>
      </p:sp>
      <p:sp>
        <p:nvSpPr>
          <p:cNvPr id="3" name="Tijdelijke aanduiding voor inhoud 2"/>
          <p:cNvSpPr>
            <a:spLocks noGrp="1"/>
          </p:cNvSpPr>
          <p:nvPr>
            <p:ph idx="1"/>
          </p:nvPr>
        </p:nvSpPr>
        <p:spPr/>
        <p:txBody>
          <a:bodyPr/>
          <a:lstStyle/>
          <a:p>
            <a:r>
              <a:rPr lang="nl-NL"/>
              <a:t>Planning voor herkansingen periode 3 komen deze week online.</a:t>
            </a:r>
          </a:p>
          <a:p>
            <a:endParaRPr lang="nl-NL"/>
          </a:p>
        </p:txBody>
      </p:sp>
    </p:spTree>
    <p:extLst>
      <p:ext uri="{BB962C8B-B14F-4D97-AF65-F5344CB8AC3E}">
        <p14:creationId xmlns:p14="http://schemas.microsoft.com/office/powerpoint/2010/main" val="1361566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Doel van thema’s</a:t>
            </a:r>
          </a:p>
        </p:txBody>
      </p:sp>
      <p:sp>
        <p:nvSpPr>
          <p:cNvPr id="3" name="Tijdelijke aanduiding voor inhoud 2"/>
          <p:cNvSpPr>
            <a:spLocks noGrp="1"/>
          </p:cNvSpPr>
          <p:nvPr>
            <p:ph idx="1"/>
          </p:nvPr>
        </p:nvSpPr>
        <p:spPr/>
        <p:txBody>
          <a:bodyPr/>
          <a:lstStyle/>
          <a:p>
            <a:r>
              <a:rPr lang="nl-NL"/>
              <a:t>Stage leuker/nuttiger/interessanter te maken</a:t>
            </a:r>
          </a:p>
          <a:p>
            <a:r>
              <a:rPr lang="nl-NL"/>
              <a:t>Inhoudelijk ondersteuning bij stageopdracht</a:t>
            </a:r>
          </a:p>
          <a:p>
            <a:r>
              <a:rPr lang="nl-NL"/>
              <a:t>Stagebedrijven ondersteunen met begeleiding</a:t>
            </a:r>
          </a:p>
          <a:p>
            <a:endParaRPr lang="nl-NL"/>
          </a:p>
          <a:p>
            <a:r>
              <a:rPr lang="nl-NL"/>
              <a:t>Start in week 2 (na de meivakantie) t/m week 5</a:t>
            </a:r>
          </a:p>
          <a:p>
            <a:r>
              <a:rPr lang="nl-NL"/>
              <a:t>Per thema één uur per week </a:t>
            </a:r>
          </a:p>
          <a:p>
            <a:r>
              <a:rPr lang="nl-NL"/>
              <a:t>Het is mogelijk meerdere thema’s te kiezen</a:t>
            </a:r>
          </a:p>
          <a:p>
            <a:r>
              <a:rPr lang="nl-NL"/>
              <a:t>Via een formulier op Teams geef je aan welk thema je wilt volgen</a:t>
            </a:r>
          </a:p>
          <a:p>
            <a:endParaRPr lang="nl-NL"/>
          </a:p>
        </p:txBody>
      </p:sp>
    </p:spTree>
    <p:extLst>
      <p:ext uri="{BB962C8B-B14F-4D97-AF65-F5344CB8AC3E}">
        <p14:creationId xmlns:p14="http://schemas.microsoft.com/office/powerpoint/2010/main" val="3113729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Thema’s</a:t>
            </a:r>
          </a:p>
        </p:txBody>
      </p:sp>
      <p:sp>
        <p:nvSpPr>
          <p:cNvPr id="3" name="Tijdelijke aanduiding voor inhoud 2"/>
          <p:cNvSpPr>
            <a:spLocks noGrp="1"/>
          </p:cNvSpPr>
          <p:nvPr>
            <p:ph idx="1"/>
          </p:nvPr>
        </p:nvSpPr>
        <p:spPr>
          <a:xfrm>
            <a:off x="838200" y="1690688"/>
            <a:ext cx="10515600" cy="4351338"/>
          </a:xfrm>
        </p:spPr>
        <p:txBody>
          <a:bodyPr/>
          <a:lstStyle/>
          <a:p>
            <a:pPr marL="514350" lvl="0" indent="-514350">
              <a:buFont typeface="+mj-lt"/>
              <a:buAutoNum type="alphaUcPeriod"/>
            </a:pPr>
            <a:r>
              <a:rPr lang="nl-NL"/>
              <a:t>Online Marketing (Thomas)</a:t>
            </a:r>
          </a:p>
          <a:p>
            <a:pPr marL="457200" lvl="1" indent="0">
              <a:buNone/>
            </a:pPr>
            <a:r>
              <a:rPr lang="nl-NL"/>
              <a:t>Zeker in deze tijden is online communicatie voor organisaties en bedrijven essentieel. Binnen dit thema verdiepen we ons in content marketing. Hierbij werk je aan een content kalender waarin je onderzoekt welke informatie je wilt delen met de doelgroep en welke vorm hier het beste bij past.  </a:t>
            </a:r>
          </a:p>
          <a:p>
            <a:pPr marL="457200" lvl="1" indent="0">
              <a:buNone/>
            </a:pPr>
            <a:endParaRPr lang="nl-NL"/>
          </a:p>
          <a:p>
            <a:pPr marL="514350" lvl="0" indent="-514350">
              <a:buFont typeface="+mj-lt"/>
              <a:buAutoNum type="alphaUcPeriod"/>
            </a:pPr>
            <a:r>
              <a:rPr lang="nl-NL"/>
              <a:t>Verduurzaming van het bedrijf (Stijn) </a:t>
            </a:r>
          </a:p>
          <a:p>
            <a:pPr marL="534988" indent="0">
              <a:buNone/>
            </a:pPr>
            <a:r>
              <a:rPr lang="nl-NL" sz="2400"/>
              <a:t>Op welke manier kan het bedrijf zijn activiteiten </a:t>
            </a:r>
            <a:r>
              <a:rPr lang="nl-NL" sz="2000"/>
              <a:t>verduurzamen</a:t>
            </a:r>
            <a:r>
              <a:rPr lang="nl-NL" sz="2400"/>
              <a:t>. Een uitdaging die nu en de komende jaren actueel blijft. </a:t>
            </a:r>
          </a:p>
        </p:txBody>
      </p:sp>
    </p:spTree>
    <p:extLst>
      <p:ext uri="{BB962C8B-B14F-4D97-AF65-F5344CB8AC3E}">
        <p14:creationId xmlns:p14="http://schemas.microsoft.com/office/powerpoint/2010/main" val="4047103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Thema’s</a:t>
            </a:r>
          </a:p>
        </p:txBody>
      </p:sp>
      <p:sp>
        <p:nvSpPr>
          <p:cNvPr id="5" name="Tijdelijke aanduiding voor inhoud 4"/>
          <p:cNvSpPr>
            <a:spLocks noGrp="1"/>
          </p:cNvSpPr>
          <p:nvPr>
            <p:ph idx="1"/>
          </p:nvPr>
        </p:nvSpPr>
        <p:spPr/>
        <p:txBody>
          <a:bodyPr/>
          <a:lstStyle/>
          <a:p>
            <a:pPr marL="514350" lvl="0" indent="-514350">
              <a:buFont typeface="+mj-lt"/>
              <a:buAutoNum type="alphaUcPeriod" startAt="3"/>
            </a:pPr>
            <a:r>
              <a:rPr lang="nl-NL"/>
              <a:t>Herstart activiteiten na corona / sluiting (Pascalle). </a:t>
            </a:r>
          </a:p>
          <a:p>
            <a:pPr marL="457200" lvl="1" indent="0">
              <a:buNone/>
            </a:pPr>
            <a:r>
              <a:rPr lang="nl-NL"/>
              <a:t>Bij dit thema staan alle mogelijke activiteiten centraal die georganiseerd of geregeld moeten zijn als een bedrijf of organisatie weer open mag; herinrichten ruimtes, openingsactiviteiten, communicatie, hand-was-protocollen, bewegwijzering, etc. </a:t>
            </a:r>
          </a:p>
          <a:p>
            <a:pPr marL="514350" lvl="0" indent="-514350">
              <a:buFont typeface="+mj-lt"/>
              <a:buAutoNum type="alphaUcPeriod" startAt="3"/>
            </a:pPr>
            <a:r>
              <a:rPr lang="nl-NL"/>
              <a:t>Heb je een thema dat niet hieronder valt, dan kun je aansluiten bij deze groep D (onder begeleiding van Mariska) om zo toch inspiratie, input en inhoudelijke ideeën te krijgen voor je stageopdracht.  </a:t>
            </a:r>
          </a:p>
          <a:p>
            <a:endParaRPr lang="nl-NL"/>
          </a:p>
        </p:txBody>
      </p:sp>
    </p:spTree>
    <p:extLst>
      <p:ext uri="{BB962C8B-B14F-4D97-AF65-F5344CB8AC3E}">
        <p14:creationId xmlns:p14="http://schemas.microsoft.com/office/powerpoint/2010/main" val="2121044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Voor nu:</a:t>
            </a:r>
          </a:p>
        </p:txBody>
      </p:sp>
      <p:sp>
        <p:nvSpPr>
          <p:cNvPr id="3" name="Tijdelijke aanduiding voor inhoud 2"/>
          <p:cNvSpPr>
            <a:spLocks noGrp="1"/>
          </p:cNvSpPr>
          <p:nvPr>
            <p:ph idx="1"/>
          </p:nvPr>
        </p:nvSpPr>
        <p:spPr>
          <a:xfrm>
            <a:off x="838200" y="1825625"/>
            <a:ext cx="10515600" cy="1655512"/>
          </a:xfrm>
        </p:spPr>
        <p:txBody>
          <a:bodyPr/>
          <a:lstStyle/>
          <a:p>
            <a:pPr marL="0" indent="0">
              <a:buNone/>
            </a:pPr>
            <a:r>
              <a:rPr lang="nl-NL"/>
              <a:t>Verder werken aan </a:t>
            </a:r>
            <a:r>
              <a:rPr lang="nl-NL" err="1"/>
              <a:t>Goodhabitz</a:t>
            </a:r>
            <a:r>
              <a:rPr lang="nl-NL"/>
              <a:t> en om 11.00 een </a:t>
            </a:r>
            <a:r>
              <a:rPr lang="nl-NL" err="1"/>
              <a:t>sceenshot</a:t>
            </a:r>
            <a:r>
              <a:rPr lang="nl-NL"/>
              <a:t> mailen naar Stijn</a:t>
            </a:r>
          </a:p>
          <a:p>
            <a:endParaRPr lang="nl-NL"/>
          </a:p>
        </p:txBody>
      </p:sp>
    </p:spTree>
    <p:extLst>
      <p:ext uri="{BB962C8B-B14F-4D97-AF65-F5344CB8AC3E}">
        <p14:creationId xmlns:p14="http://schemas.microsoft.com/office/powerpoint/2010/main" val="313173403"/>
      </p:ext>
    </p:extLst>
  </p:cSld>
  <p:clrMapOvr>
    <a:masterClrMapping/>
  </p:clrMapOvr>
</p:sld>
</file>

<file path=ppt/theme/theme1.xml><?xml version="1.0" encoding="utf-8"?>
<a:theme xmlns:a="http://schemas.openxmlformats.org/drawingml/2006/main" name="Thema1">
  <a:themeElements>
    <a:clrScheme name="Aangepast 1">
      <a:dk1>
        <a:sysClr val="windowText" lastClr="000000"/>
      </a:dk1>
      <a:lt1>
        <a:sysClr val="window" lastClr="FFFFFF"/>
      </a:lt1>
      <a:dk2>
        <a:srgbClr val="455F51"/>
      </a:dk2>
      <a:lt2>
        <a:srgbClr val="E2DFCC"/>
      </a:lt2>
      <a:accent1>
        <a:srgbClr val="BDEA1A"/>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1" id="{848D2DA3-4BAC-4590-9F3A-C04EAD61AF1C}" vid="{84936BD3-994A-46F0-BAD8-245BDD45B96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7DE6F1-65E5-4742-993C-166C160C650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CB5DD32-A00D-4231-B1F4-57FEA70206C4}">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E0517EB-918A-4F91-B474-4547F2D83E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Thema1</Template>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Thema1</vt:lpstr>
      <vt:lpstr>Leerjaar 2 – Periode 4  Ondersteunende thema’s BPV  </vt:lpstr>
      <vt:lpstr>Algemene zaken</vt:lpstr>
      <vt:lpstr>Doel van thema’s</vt:lpstr>
      <vt:lpstr>Thema’s</vt:lpstr>
      <vt:lpstr>Thema’s</vt:lpstr>
      <vt:lpstr>Voor nu:</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revision>1</cp:revision>
  <dcterms:created xsi:type="dcterms:W3CDTF">2017-09-05T13:31:36Z</dcterms:created>
  <dcterms:modified xsi:type="dcterms:W3CDTF">2020-04-22T08:17:29Z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